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6" r:id="rId42"/>
    <p:sldId id="327" r:id="rId43"/>
    <p:sldId id="328" r:id="rId44"/>
    <p:sldId id="330" r:id="rId45"/>
    <p:sldId id="329" r:id="rId4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00" y="54"/>
      </p:cViewPr>
      <p:guideLst/>
    </p:cSldViewPr>
  </p:slideViewPr>
  <p:outlineViewPr>
    <p:cViewPr>
      <p:scale>
        <a:sx n="33" d="100"/>
        <a:sy n="33" d="100"/>
      </p:scale>
      <p:origin x="0" y="-3804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Marka Kimliği: Tanımı ve Önemi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tüketicilere sunduğu ve onların zihninde oluşturduğu kavramların toplamıdır.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kimliği,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bireyin kimliğine benzer şekilde bir markanın sahip olduğu en temel ve değişmez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unsurlardır. Nasıl ki bir insanın kimliği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onun kişiliğini ve özelliklerini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belirliyorsa, markalar için 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aynı rolü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üstlenmektedir.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kimliği;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markaya ilişkin inançlarını, kalite algılarını ve firmanın verdiği sözleri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içeren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tanımlanır. Markanın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özgünlüğünü ve sürekliliğini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rakiplerinden farklılaşmasını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Dayanıklılık,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bütüncül ve gerçekçi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olmak üzere üç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özelliğe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Kimliğinin Temel Özellikleri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1.Dayanıklılık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 içinde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istikrarlı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 Marka,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pazardaki değişimlere ve trendlere ayak uydursa da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kimliğini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korumalıdır.</a:t>
            </a:r>
          </a:p>
        </p:txBody>
      </p:sp>
    </p:spTree>
    <p:extLst>
      <p:ext uri="{BB962C8B-B14F-4D97-AF65-F5344CB8AC3E}">
        <p14:creationId xmlns:p14="http://schemas.microsoft.com/office/powerpoint/2010/main" val="2655988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</a:t>
            </a: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Bütüncül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Yaklaşım: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kimliği,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misyonu, vizyonu ve pazarlama stratejileriyle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uyumlu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olmalıdır.</a:t>
            </a:r>
            <a:endParaRPr lang="tr-TR" sz="3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308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Gerçekçilik: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verdiği mesajlar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tüketiciye sunduğu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vaatler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gerçekçi olmalı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beklentileriyle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örtüşmelidir.</a:t>
            </a:r>
            <a:endParaRPr lang="tr-TR" sz="3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560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yıllardır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“yenilikçi, tasarım odaklı ve kullanıcı dostu”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kimliğini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korumuştur. Şirketin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ürünleri ve hizmetleri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kimlikle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tutarlıdır.</a:t>
            </a:r>
            <a:endParaRPr lang="tr-TR" sz="3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5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Marka Kimliği Planlama Modeli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Aaker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(1996),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marka kimliği oluşturmak için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süreç izlenmesi gerektiğini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vurgulamaktadır. Bu süreç şu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aşamalardan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oluşur:</a:t>
            </a:r>
          </a:p>
        </p:txBody>
      </p:sp>
    </p:spTree>
    <p:extLst>
      <p:ext uri="{BB962C8B-B14F-4D97-AF65-F5344CB8AC3E}">
        <p14:creationId xmlns:p14="http://schemas.microsoft.com/office/powerpoint/2010/main" val="2183460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Aşama 1: Durum Analizi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aşamada,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iç ve dış çevresi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edilir: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Analizi: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ihtiyaçları, beklentileri ve algıları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 Analizi: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Piyasadaki rakiplerin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kimlikleri ve sundukları farklılıklar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incelenir.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 Analizi: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ve zayıf yönleri belirlenerek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vadeli stratejiler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oluşturulur.</a:t>
            </a:r>
          </a:p>
        </p:txBody>
      </p:sp>
    </p:spTree>
    <p:extLst>
      <p:ext uri="{BB962C8B-B14F-4D97-AF65-F5344CB8AC3E}">
        <p14:creationId xmlns:p14="http://schemas.microsoft.com/office/powerpoint/2010/main" val="1682383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analizleri sonucunda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spor ürünlerinde yalnızca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fonksiyonelliğe değil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motivasyon kaynağı olacak bir markaya da ihtiyaç duyduğunu fark etmiş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tr-TR" sz="2800" b="1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üşünme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sloganıyla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güçlendirmiştir.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31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Marka Kimliği Unsurları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temel yaklaşıma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dayanır:</a:t>
            </a:r>
          </a:p>
        </p:txBody>
      </p:sp>
    </p:spTree>
    <p:extLst>
      <p:ext uri="{BB962C8B-B14F-4D97-AF65-F5344CB8AC3E}">
        <p14:creationId xmlns:p14="http://schemas.microsoft.com/office/powerpoint/2010/main" val="819128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Ürün Olarak Marka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kimliği,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sunduğu ürünlerin özellikleri ve işlevselliği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üzerinden şekillenir. Ürünlerin sağladığı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değer, kalite algısı ve kullanım deneyimi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kimliğini belirleyen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önemli faktörlerdir.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Nescafé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 kahve kategorisinin öncüsü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bilinmektedir.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Nescafé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içmek”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ifadesi, tüketicinin aklında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kahve içmekle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özdeşleşmiştir.</a:t>
            </a:r>
          </a:p>
        </p:txBody>
      </p:sp>
    </p:spTree>
    <p:extLst>
      <p:ext uri="{BB962C8B-B14F-4D97-AF65-F5344CB8AC3E}">
        <p14:creationId xmlns:p14="http://schemas.microsoft.com/office/powerpoint/2010/main" val="3096453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Kurum Olarak Marka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yalnızca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ürünlerle değil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şirketin genel imajı ve değerleri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de ilgilidir.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kültürü,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inovasyon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gücü, sosyal sorumluluk projeleri ve çalışanların tutumu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kimliğinin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parçasıdır.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yenilikçi ve çalışan dostu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kurum olarak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algılanmaktadır.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Google’ın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sunduğu ürünlerden değil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çalışanlarına sunduğu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 iş ortamı ve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inovasyon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anlayışından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beslenmektedir.</a:t>
            </a:r>
          </a:p>
        </p:txBody>
      </p:sp>
    </p:spTree>
    <p:extLst>
      <p:ext uri="{BB962C8B-B14F-4D97-AF65-F5344CB8AC3E}">
        <p14:creationId xmlns:p14="http://schemas.microsoft.com/office/powerpoint/2010/main" val="687676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 Kişi Olarak Marka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insanlar gibi kişilik özelliklerine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 olabilirler. Tüketiciler,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kendilerine yakın buldukları marka kişiliklerini benimseyerek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markalarla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bağlar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kurarlar.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markası,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 yaratıcılığı ve özgünlüğü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simgeleyen bir marka olarak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konumlandırılmıştır. Kullanıcıları genellikle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yenilikçi, özgür ruhlu ve farklı düşünen bireyler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algılanmaktadır.</a:t>
            </a:r>
          </a:p>
        </p:txBody>
      </p:sp>
    </p:spTree>
    <p:extLst>
      <p:ext uri="{BB962C8B-B14F-4D97-AF65-F5344CB8AC3E}">
        <p14:creationId xmlns:p14="http://schemas.microsoft.com/office/powerpoint/2010/main" val="420836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3.4. Sembol Olarak Marka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oluştururken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semboller büyük bir öneme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 Markaların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renkleri, logoları, maskotları ve ambalaj tasarımları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zihninde markaya ilişkin çağrışımları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güçlendirmektedir.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McDonald’s’ın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 kemerleri (golden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arches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dünya çapında tanınan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marka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sembolüdür.</a:t>
            </a:r>
          </a:p>
        </p:txBody>
      </p:sp>
    </p:spTree>
    <p:extLst>
      <p:ext uri="{BB962C8B-B14F-4D97-AF65-F5344CB8AC3E}">
        <p14:creationId xmlns:p14="http://schemas.microsoft.com/office/powerpoint/2010/main" val="3801566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Marka Kişiliği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kişiliği,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tüketiciye çağrıştırdığı insani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özelliklerdir. Marka kimliğinin bir parçası olan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kişiliği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ile marka arasındaki bağı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tüketiciler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herhangi bir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olumlu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kişilik özelliklerine sahip olduklarını düşünürlerse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markanın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ürünlerini daha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 satın alma eğilimi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gösterebileceklerdir.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311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Marka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Kişiliği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Boyutları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Samimiyet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Dürüst, arkadaş canlısı ve güvenilir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(Örneğin, Johnson &amp; Johnson).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Heyecan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Cesur, modern ve yenilikçi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(Örneğin,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Yeterlilik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Başarılı, güvenilir ve profesyonel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(Örneğin, Microsoft).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Sofistike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Lüks, zarif ve prestijli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(Örneğin,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Rolex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Sağlamlık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Dayanıklı, maceraperest ve güçlü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(Örneğin, Jeep).</a:t>
            </a:r>
          </a:p>
        </p:txBody>
      </p:sp>
    </p:spTree>
    <p:extLst>
      <p:ext uri="{BB962C8B-B14F-4D97-AF65-F5344CB8AC3E}">
        <p14:creationId xmlns:p14="http://schemas.microsoft.com/office/powerpoint/2010/main" val="143556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Kişiliği Oluşturmanın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Faydaları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2286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sadakatini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artırır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Güven;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 kişiliğinin en önemli unsuru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güvendir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marka arasında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bir bağ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oluşturur.</a:t>
            </a:r>
          </a:p>
          <a:p>
            <a:pPr lvl="1" indent="2286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rekabetinden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kaçınmayı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Harley-Davidson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“özgürlük” ve “isyan ruhu”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özdeşleşmiş bir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kişiliğine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</a:t>
            </a:r>
          </a:p>
        </p:txBody>
      </p:sp>
    </p:spTree>
    <p:extLst>
      <p:ext uri="{BB962C8B-B14F-4D97-AF65-F5344CB8AC3E}">
        <p14:creationId xmlns:p14="http://schemas.microsoft.com/office/powerpoint/2010/main" val="988626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Kişiliği ve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kişiliği, markanın pazarda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nasıl algılandığını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rakiplerinden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nasıl ayrıştığını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Başlıca Marka Konumlandırma Stratejileri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Özdeşleşme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kimliğiyle örtüşen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 kişiliği oluşturmak.</a:t>
            </a:r>
          </a:p>
          <a:p>
            <a:pPr marL="457200" lvl="1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Sporcular ve motivasyon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Sembol</a:t>
            </a: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semboller ile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oluşturmak.</a:t>
            </a:r>
          </a:p>
          <a:p>
            <a:pPr marL="457200" lvl="1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Lacoste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Timsah logosu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672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Lider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Olma: Pazarda lider konuma sahip olmak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Microsoft –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yazılım devi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Fark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Yaratma: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Benzersiz bir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 stratejisi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uygulamak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Tesla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Elektrikli araçların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geleceği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29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Ait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Olma: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sosyal gruba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aidiyet sağlamak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Harley-Davidson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Motorcu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topluluğu.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Efsane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Olma: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 ve kültürel bir mirasa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 olması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Coca-Cola –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yıldan fazla geçmişiyle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kültürel ikon.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889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ve marka kişiliği,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markaların tüketici zihninde güçlü bir yer edinmesi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kritik öneme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 Güçlü bir marka kimliği,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zaman içinde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olmasını sağlar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avantajı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kazandırır. Marka kişiliği ise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ile marka arasında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bir bağ oluşturarak sadakati artırır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stratejilerle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yönetilen bir marka,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pazarda uzun vadede başarı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 edebilir.</a:t>
            </a:r>
          </a:p>
        </p:txBody>
      </p:sp>
    </p:spTree>
    <p:extLst>
      <p:ext uri="{BB962C8B-B14F-4D97-AF65-F5344CB8AC3E}">
        <p14:creationId xmlns:p14="http://schemas.microsoft.com/office/powerpoint/2010/main" val="174031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</a:t>
            </a:r>
            <a:r>
              <a:rPr lang="tr-TR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Analizi: “</a:t>
            </a:r>
            <a:r>
              <a:rPr lang="tr-TR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tr-TR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Sürdürülebilir Enerji Markasının Kimlik ve Kişilik Oluşturma Süreci</a:t>
            </a:r>
            <a:r>
              <a:rPr lang="tr-TR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 enerji sektörü,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giderek büyüyen bir pazar haline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gelmektedir. Ancak bu alandaki birçok marka,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zihninde yalnızca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çözümler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sunan firmalar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algılanmaktadır.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yenilikçi enerji çözümleri sunan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şirket olarak, yalnızca bir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 firması olmak yerine bir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 ve kimlik markası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yaratmak istemiştir.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146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vaka çalışmasında, 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Energy’nin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ve kişiliğini inşa etme süreci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incelenecektir. Şirket,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markasını yalnızca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fonksiyonel faydalar üzerine değil, duygusal bağ ve toplumsal değerler üzerine de şekillendirmek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istemiştir.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501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Marka Kimliği Stratejisi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ilk olarak kendini sadece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güneş ve rüzgar enerjisi sistemleri üreten bir firma olarak konumlandırmak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yerine,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yaşam tarzlarını değiştiren ve sürdürülebilir enerjiyle onları güçlendiren bir marka olarak konumlandırmaya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karar vermiştir.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768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Bunun için şu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unsurlar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belirlenmiştir: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a. Ürün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 çözümlerini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teknolojik ürünler olarak sunmaktan ziyade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“yaşam kalitesini artıran”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araçlar olarak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tanımlamıştır.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b. Kurum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m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arka:</a:t>
            </a:r>
            <a:r>
              <a:rPr lang="tr-TR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yalnızca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 dostu bir şirket olmanın ötesinde,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“geleceğe yönelik sürdürülebilir kalkınma lideri”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konumlandırılmayı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hedeflemiştir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2846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c. Kişi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marka: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Markaya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“cesur, yenilikçi ve topluma değer katan bir lider”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kişiliği </a:t>
            </a:r>
            <a:r>
              <a:rPr lang="tr-TR" sz="3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kazandırılmıştır.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Sembol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marka: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doğayı ve teknolojiyi birleştiren simgeler kullanarak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kendini farklılaştırmıştır.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 tasarımında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 ve enerji akışını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temsil eden soyut grafikler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kullanılmıştır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278" y="3670300"/>
            <a:ext cx="2761222" cy="278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59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Marka Kişiliği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oluşturulduktan sonra,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Energy’nin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tüketicilerle nasıl bir ilişki kuracağına dair marka kişiliği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belirlenmiştir. Şirket,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markasını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sadece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fonksiyonel fayda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sağlayan bir teknoloji markası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değil, aynı zamanda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insanları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çevreci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yaşama teşvik eden bir yol arkadaşı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konumlandırmıştır.</a:t>
            </a:r>
          </a:p>
        </p:txBody>
      </p:sp>
    </p:spTree>
    <p:extLst>
      <p:ext uri="{BB962C8B-B14F-4D97-AF65-F5344CB8AC3E}">
        <p14:creationId xmlns:p14="http://schemas.microsoft.com/office/powerpoint/2010/main" val="3454911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Kişiliği Boyutları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Samimiyet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topluma yakın ve çevre dostu bir marka olarak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algılanmak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istemiştir.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Kampanyalarında büyük şirket söylemlerinden kaçınılarak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“herkesin kolayca sürdürülebilir enerjiye ulaşabileceği”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vurgulanmıştır.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Heyecan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çevreci bir duruş sergilemek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geleceği şekillendiren yenilikçi bir marka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kimliği oluşturmuştur. Bu nedenle,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nesil enerji teknolojileri ile ilgili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cesur ve iddialı söylemler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geliştirmiştir.</a:t>
            </a:r>
          </a:p>
        </p:txBody>
      </p:sp>
    </p:spTree>
    <p:extLst>
      <p:ext uri="{BB962C8B-B14F-4D97-AF65-F5344CB8AC3E}">
        <p14:creationId xmlns:p14="http://schemas.microsoft.com/office/powerpoint/2010/main" val="2546932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Yeterlik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ve güçlü bir enerji markası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bilinmek istemiştir. Bu nedenle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mühendislik ve kalite garantileri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 plana çıkarılmıştır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Sofistike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enerji sektöründe faaliyet göstermeyen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estetik ve teknolojiye önem veren bir marka olarak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konumlandırılmıştır.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145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Sağlamlık: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sürdürülebilirlik ve uzun ömürlülük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üzerine kurulu bir marka olduğu için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sağlam, dayanıklı ve kararlı bir marka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mesajı oluşturmuştur.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207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Pazarlama ve İletişim Stratejileri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ve kişiliğini desteklemek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adına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geleneksel reklam kampanyalarının ötesinde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“marka topluluğu”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oluşturmayı hedeflemiştir.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kapsamda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gerçekleştirilen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şunlardır:</a:t>
            </a:r>
          </a:p>
        </p:txBody>
      </p:sp>
    </p:spTree>
    <p:extLst>
      <p:ext uri="{BB962C8B-B14F-4D97-AF65-F5344CB8AC3E}">
        <p14:creationId xmlns:p14="http://schemas.microsoft.com/office/powerpoint/2010/main" val="1472497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3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a. Tüketiciyle 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Etkileşim: </a:t>
            </a:r>
            <a:r>
              <a:rPr lang="tr-TR" sz="33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ürün satışı yapmak yerine, </a:t>
            </a:r>
            <a:r>
              <a:rPr lang="tr-TR" sz="33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3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33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Yaşam” 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adıyla </a:t>
            </a:r>
            <a:r>
              <a:rPr lang="tr-TR" sz="33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platform oluşturmuş ve burada </a:t>
            </a:r>
            <a:r>
              <a:rPr lang="tr-TR" sz="3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çevreci yaşam ipuçları, enerji tasarrufu önerileri ve kullanıcı deneyimleri 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paylaşılmıştır</a:t>
            </a:r>
            <a:r>
              <a:rPr lang="tr-TR" sz="33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3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b. Sosyal 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Aktivasyonu: 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3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 enerji hakkında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farkındalık yaratmak için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interaktif içerikler, yarışmalar ve gerçek kullanıcı deneyimlerine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dayalı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paylaşmıştır</a:t>
            </a:r>
            <a:r>
              <a:rPr lang="tr-TR" sz="33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3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c. İş 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Birlikleri ve Toplumsal Projeler: </a:t>
            </a:r>
            <a:r>
              <a:rPr lang="tr-TR" sz="33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3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şehir yönetimleri ve sivil toplum kuruluşlarıyla iş birliği yaparak </a:t>
            </a:r>
            <a:r>
              <a:rPr lang="tr-TR" sz="3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projelerine </a:t>
            </a:r>
            <a:r>
              <a:rPr lang="tr-TR" sz="33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katılmıştır.</a:t>
            </a:r>
            <a:endParaRPr lang="tr-TR" sz="33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28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Kimliği ve Kişiliğinin Başarı Üzerindeki Etkisi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Energy’nin</a:t>
            </a:r>
            <a:r>
              <a:rPr lang="tr-TR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oluşturduğu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ve marka kişiliği stratejileri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şirketin yalnızca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enerji satışı yapan bir firma olmanın ötesine geçmesini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sağlamıştır.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 Faktörleri: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kurduğu bir marka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haline gelmesi.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✔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toplum içinde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ve samimi bir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oluşturması.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✔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Satışların %40 oranında 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artması ve müşteri </a:t>
            </a:r>
            <a:r>
              <a:rPr lang="tr-TR" sz="2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sadakatinin</a:t>
            </a:r>
            <a:r>
              <a:rPr lang="tr-TR" sz="26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güçlenmesi.</a:t>
            </a:r>
            <a:endParaRPr lang="tr-TR" sz="2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9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Sonuçlar: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a. 2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 içinde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Energy’nin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müşterilerinin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%65’i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yeniden alışveriş 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yapmıştır.</a:t>
            </a:r>
            <a:endParaRPr lang="tr-TR" sz="3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b. Şirket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etkileşimlerinde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sektör ortalamasının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%30 üzerinde bir katılım elde etmiştir.</a:t>
            </a:r>
            <a:endParaRPr lang="tr-TR" sz="3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c. </a:t>
            </a:r>
            <a:r>
              <a:rPr lang="tr-TR" sz="3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GreenSpark’ın</a:t>
            </a:r>
            <a:r>
              <a:rPr lang="tr-TR" sz="3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aldığı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yerel çevre projeleri, tüketicilerin gözünde markaya sosyal sorumluluk bilinci </a:t>
            </a:r>
            <a:r>
              <a:rPr lang="tr-TR" sz="3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kazandırmıştır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5616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Değerlendirme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GreenSpark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Energy’nin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oluşturma süreci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pazarda yalnızca teknik çözümler sunan bir enerji markası olmaktan çıkıp,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yaşam tarzlarını şekillendiren ve değer sunan bir marka olma yolunda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önemli bir adım atmıştır.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vaka çalışması,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ve marka kişiliğinin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bir markayı tanımlamakla kalmayıp,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zamanda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sadakati ve marka değerini artıran önemli bir stratejik unsur olduğunu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göstermektedir.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1571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Hafta Marka Yönetimi Test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oruları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kimliği kavramı neyi ifade eder?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Bir markanın fiyatlandırma stratejisini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Bir markanın içsel ve stratejik olarak belirlenen kimliğini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sadece tüketici algısında oluşan imajını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Bir markanın sadece fiziksel özelliklerini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sadece satış performansını</a:t>
            </a:r>
          </a:p>
        </p:txBody>
      </p:sp>
    </p:spTree>
    <p:extLst>
      <p:ext uri="{BB962C8B-B14F-4D97-AF65-F5344CB8AC3E}">
        <p14:creationId xmlns:p14="http://schemas.microsoft.com/office/powerpoint/2010/main" val="27223897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kimliği oluşturma sürecinde ilk aşama nedir?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 fiyatlandırmasını belirlemek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ismini ve logosunu oluşturmak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Durum analizi yapmak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sloganını belirlemek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Reklam kampanyalarını başlatmak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959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kimliğinin temel özelliklerinden biri aşağıdakilerden hangisidir?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Sürekli değişen ve rakiplere göre şekillenen bir yapı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Kısa vadeli bir strateji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Tüketici isteklerine göre sürekli değişmesi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Dayanıklı, bütüncül ve gerçekçi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görsel unsurlar içermesi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16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marka kimliğini oluşturan temel unsurlardan biri değildir?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 olarak marka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Kurum olarak marka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Kişi olarak marka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Sembol olarak marka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Fiyat olarak marka</a:t>
            </a:r>
          </a:p>
        </p:txBody>
      </p:sp>
    </p:spTree>
    <p:extLst>
      <p:ext uri="{BB962C8B-B14F-4D97-AF65-F5344CB8AC3E}">
        <p14:creationId xmlns:p14="http://schemas.microsoft.com/office/powerpoint/2010/main" val="33291865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kişiliği aşağıdakilerden hangisiyle doğrudan ilişkilidir?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tüketici ile duygusal bağ kurma yeteneği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satış oranlarıyla doğrudan ilişkili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sadece pazarlama bütçesine bağlı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logoya ve sloganlara dayanması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Tüketicinin ürünü nasıl kullandığıyla alakalı olmaması</a:t>
            </a:r>
          </a:p>
        </p:txBody>
      </p:sp>
    </p:spTree>
    <p:extLst>
      <p:ext uri="{BB962C8B-B14F-4D97-AF65-F5344CB8AC3E}">
        <p14:creationId xmlns:p14="http://schemas.microsoft.com/office/powerpoint/2010/main" val="2766574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kişiliğinin temel boyutları arasında yer alan "heyecan" faktörü aşağıdaki özelliklerden hangisini içerir?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Cesur, yenilikçi, maceracı ve genç olmak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Güvenilir, ciddi ve kararlı olmak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ve muhafazakar olmak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Sade, basit ve düz olmak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ürün tasarımına odaklanmak</a:t>
            </a:r>
          </a:p>
        </p:txBody>
      </p:sp>
    </p:spTree>
    <p:extLst>
      <p:ext uri="{BB962C8B-B14F-4D97-AF65-F5344CB8AC3E}">
        <p14:creationId xmlns:p14="http://schemas.microsoft.com/office/powerpoint/2010/main" val="38646773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7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kimliği oluşturulurken yapılan "genişletilmiş kimlik" çalışmaları hangi unsurları kapsar?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temel vaatlerini içeren ana değerler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 özelliklerine bağlı kalınarak belirlenen temel mesaj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Tamamlayıcı ve detay unsurlar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sadece fiyat stratejisine odaklanması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tüketicinin markayla ilgili algısını ölçmek</a:t>
            </a:r>
          </a:p>
        </p:txBody>
      </p:sp>
    </p:spTree>
    <p:extLst>
      <p:ext uri="{BB962C8B-B14F-4D97-AF65-F5344CB8AC3E}">
        <p14:creationId xmlns:p14="http://schemas.microsoft.com/office/powerpoint/2010/main" val="29020598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Tüketicilerin kendi kişiliklerine benzer markaları tercih etme eğilimi hangi marka stratejisi ile doğrudan ilişkilidir?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genişletme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konumlandırma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kişiliği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portföy yönetimi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tescili</a:t>
            </a:r>
          </a:p>
        </p:txBody>
      </p:sp>
    </p:spTree>
    <p:extLst>
      <p:ext uri="{BB962C8B-B14F-4D97-AF65-F5344CB8AC3E}">
        <p14:creationId xmlns:p14="http://schemas.microsoft.com/office/powerpoint/2010/main" val="2982584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9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markaların tüketiciler için ilham verici bir kişiliğe sahip olmasını sağlayan bir unsurdur?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 memnuniyeti anketlerini düzenli olarak yapması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fiyat rekabetine odaklanması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Özgün bir hikaye ve değer sistemi oluşturması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rakip analizine odaklanması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 çeşitliliğini artırması</a:t>
            </a:r>
          </a:p>
        </p:txBody>
      </p:sp>
    </p:spTree>
    <p:extLst>
      <p:ext uri="{BB962C8B-B14F-4D97-AF65-F5344CB8AC3E}">
        <p14:creationId xmlns:p14="http://schemas.microsoft.com/office/powerpoint/2010/main" val="14731062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10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Marka kişiliğinin tüketici sadakati üzerinde nasıl bir etkisi vardır?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kişiliği güçlü olan markalar, tüketici sadakatini artırır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kişiliği tüketici sadakati üzerinde hiçbir etkisi yoktur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kişiliği sadece reklam stratejilerine etki eder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kişiliği sadece lüks markalar için önemlidir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kişiliği sadece genç tüketicileri hedefler</a:t>
            </a:r>
          </a:p>
        </p:txBody>
      </p:sp>
    </p:spTree>
    <p:extLst>
      <p:ext uri="{BB962C8B-B14F-4D97-AF65-F5344CB8AC3E}">
        <p14:creationId xmlns:p14="http://schemas.microsoft.com/office/powerpoint/2010/main" val="2274921683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868</TotalTime>
  <Words>1667</Words>
  <Application>Microsoft Office PowerPoint</Application>
  <PresentationFormat>Geniş ekran</PresentationFormat>
  <Paragraphs>155</Paragraphs>
  <Slides>45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49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217</cp:revision>
  <dcterms:created xsi:type="dcterms:W3CDTF">2025-02-10T12:53:37Z</dcterms:created>
  <dcterms:modified xsi:type="dcterms:W3CDTF">2025-03-06T17:39:54Z</dcterms:modified>
</cp:coreProperties>
</file>